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56" r:id="rId5"/>
    <p:sldId id="265" r:id="rId6"/>
    <p:sldId id="272" r:id="rId7"/>
    <p:sldId id="258" r:id="rId8"/>
    <p:sldId id="260" r:id="rId9"/>
    <p:sldId id="261" r:id="rId10"/>
    <p:sldId id="274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7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704" autoAdjust="0"/>
  </p:normalViewPr>
  <p:slideViewPr>
    <p:cSldViewPr snapToGrid="0">
      <p:cViewPr>
        <p:scale>
          <a:sx n="66" d="100"/>
          <a:sy n="66" d="100"/>
        </p:scale>
        <p:origin x="1330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2/5/2024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2/5/2024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developer.hashicorp.com/terraform/instal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RTHIK0418/terraform_project.git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79910" y="3868070"/>
            <a:ext cx="6300389" cy="1718820"/>
          </a:xfrm>
        </p:spPr>
        <p:txBody>
          <a:bodyPr/>
          <a:lstStyle/>
          <a:p>
            <a:r>
              <a:rPr lang="en-US" sz="5400" b="1" u="sng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Aws devops</a:t>
            </a:r>
            <a:br>
              <a:rPr lang="en-US" sz="5400" dirty="0"/>
            </a:br>
            <a:r>
              <a:rPr lang="en-US" sz="5400" b="1" u="sng" dirty="0">
                <a:latin typeface="Cambria" panose="02040503050406030204" pitchFamily="18" charset="0"/>
                <a:ea typeface="Cambria" panose="02040503050406030204" pitchFamily="18" charset="0"/>
              </a:rPr>
              <a:t>Main project-1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84243" y="5467582"/>
            <a:ext cx="5150565" cy="396660"/>
          </a:xfrm>
        </p:spPr>
        <p:txBody>
          <a:bodyPr>
            <a:normAutofit/>
          </a:bodyPr>
          <a:lstStyle/>
          <a:p>
            <a:r>
              <a:rPr lang="en-US" sz="2000" dirty="0"/>
              <a:t>BHUPATHI KARTHIK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A34590-9A7A-E7CD-0962-368FC894D9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72340"/>
            <a:ext cx="10521950" cy="546456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Now we have to install “awscli” using command “</a:t>
            </a:r>
            <a:r>
              <a:rPr lang="en-US" sz="1800" b="1" i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sudo yum install awscli -y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And install terraform from the harshicorp the link is given below. </a:t>
            </a:r>
            <a:r>
              <a:rPr lang="en-US" sz="1800" b="1" i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hlinkClick r:id="rId2"/>
              </a:rPr>
              <a:t>https://developer.hashicorp.com/terraform/install</a:t>
            </a:r>
            <a:r>
              <a:rPr lang="en-US" sz="1800" b="1" i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Configure the terminal to </a:t>
            </a:r>
            <a:r>
              <a:rPr lang="en-US" sz="1800" dirty="0">
                <a:solidFill>
                  <a:srgbClr val="37415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efine architecture and resource configurations in Terraform configuration files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In that we have to mention the region where you want to create our resources.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In below you can that we are installed terraform and configured the terminal.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21FACD-5847-F969-2658-936A7A5BA6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58"/>
          <a:stretch/>
        </p:blipFill>
        <p:spPr bwMode="auto">
          <a:xfrm>
            <a:off x="403070" y="3304620"/>
            <a:ext cx="5419233" cy="2932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0E70D7-2B49-FEF2-D2D8-2693677D8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630" y="4226766"/>
            <a:ext cx="5314950" cy="82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601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8197-BE3F-1D6C-8954-2E1A67DC7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4175"/>
            <a:ext cx="10515600" cy="754320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Terraform configuration files</a:t>
            </a:r>
            <a:r>
              <a:rPr lang="en-US" sz="2400" dirty="0"/>
              <a:t>:</a:t>
            </a:r>
            <a:endParaRPr lang="en-IN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06CCB0-728B-8B27-F0EE-1DE9F3B59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346781"/>
            <a:ext cx="10521950" cy="512720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After login to the terminal, we have to create a directory using “</a:t>
            </a:r>
            <a:r>
              <a:rPr lang="en-US" sz="1800" b="1" i="1" dirty="0" err="1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mkdir</a:t>
            </a:r>
            <a:r>
              <a:rPr lang="en-US" sz="1800" b="1" i="1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&lt;name of the directory&gt;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Then go into the directory, in that directory we have to create our terraform files.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Create a </a:t>
            </a:r>
            <a:r>
              <a:rPr lang="en-US" sz="1800" b="1" i="1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vpc.tf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named configuration file for creating vpc.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In that configuration we have to write script for the vpc like resources we use, name you want to give, etc.,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I will give the script below.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After writing configuration files we have to check whether there is any error or not for that we have to run “</a:t>
            </a:r>
            <a:r>
              <a:rPr lang="en-US" sz="1800" b="1" i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terraform fmt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” it convert he script into canonical format and style.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Run “</a:t>
            </a:r>
            <a:r>
              <a:rPr lang="en-US" sz="1800" b="1" i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terraform validate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” for validate the script and it will show if there is any error. </a:t>
            </a:r>
            <a:endParaRPr lang="en-IN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9C23C0-F17C-B84F-59C9-F6C95CBA41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" t="-378" r="80421" b="80706"/>
          <a:stretch/>
        </p:blipFill>
        <p:spPr bwMode="auto">
          <a:xfrm>
            <a:off x="3924300" y="4789325"/>
            <a:ext cx="4038600" cy="11049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5B7B3D5-C469-2C9C-D3E0-926A97D7D80E}"/>
              </a:ext>
            </a:extLst>
          </p:cNvPr>
          <p:cNvSpPr txBox="1">
            <a:spLocks/>
          </p:cNvSpPr>
          <p:nvPr/>
        </p:nvSpPr>
        <p:spPr>
          <a:xfrm>
            <a:off x="8237220" y="4756899"/>
            <a:ext cx="1132840" cy="7543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v</a:t>
            </a:r>
            <a:r>
              <a:rPr lang="en-IN" sz="2400" b="1" dirty="0">
                <a:latin typeface="Cambria" panose="02040503050406030204" pitchFamily="18" charset="0"/>
                <a:ea typeface="Cambria" panose="02040503050406030204" pitchFamily="18" charset="0"/>
              </a:rPr>
              <a:t>pc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447156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211A0-626F-9A4A-C0D7-C186024C21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9320" y="1729336"/>
            <a:ext cx="10515600" cy="554141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Create </a:t>
            </a:r>
            <a:r>
              <a:rPr lang="en-US" sz="1800" b="1" i="1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subnet.tf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 file for creating subnet, in that we have to mention the resources.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And mention the vpc, availability zones etc.,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We have to create total 6 subnets, 2 for each tier, and give 2 subnets of public for presentation and roaming 4 subnets as private.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Create variable.tf file to </a:t>
            </a:r>
            <a:r>
              <a:rPr lang="en-US" sz="1800" dirty="0">
                <a:solidFill>
                  <a:srgbClr val="37415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eclare variables for customizable parameters such as instance types, database configurations, etc.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In that we have to mention about the cidr range also.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Now create a </a:t>
            </a:r>
            <a:r>
              <a:rPr lang="en-US" sz="1800" b="1" i="1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igw.tf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 configuration file for creating INTERNET GATEWAY.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In that file we have to mention the resource and vpc.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6EEB43F-2AEE-62B4-EF59-4D176E699A2E}"/>
              </a:ext>
            </a:extLst>
          </p:cNvPr>
          <p:cNvSpPr txBox="1">
            <a:spLocks/>
          </p:cNvSpPr>
          <p:nvPr/>
        </p:nvSpPr>
        <p:spPr>
          <a:xfrm>
            <a:off x="838200" y="669582"/>
            <a:ext cx="10515600" cy="7543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400" b="1">
                <a:latin typeface="Cambria" panose="02040503050406030204" pitchFamily="18" charset="0"/>
                <a:ea typeface="Cambria" panose="02040503050406030204" pitchFamily="18" charset="0"/>
              </a:rPr>
              <a:t>Terraform configuration files</a:t>
            </a:r>
            <a:r>
              <a:rPr lang="en-IN" sz="240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718201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69BB9AF-D760-7161-46F2-0175635B9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85" y="619124"/>
            <a:ext cx="5619115" cy="5919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ACC396-5C01-428C-8417-D2C725AA85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7"/>
          <a:stretch/>
        </p:blipFill>
        <p:spPr bwMode="auto">
          <a:xfrm>
            <a:off x="6362065" y="648969"/>
            <a:ext cx="5353050" cy="434975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F16DDB6-4360-CB55-A9D1-8844E3F28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840" y="129758"/>
            <a:ext cx="10515600" cy="519210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   Subnet                                                                 variables</a:t>
            </a:r>
            <a:endParaRPr lang="en-IN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E61AB9-B004-4CF8-5A3E-C1ADB617DB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670" y="4998721"/>
            <a:ext cx="42291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E119A77-1108-77DE-2192-5233483EC91D}"/>
              </a:ext>
            </a:extLst>
          </p:cNvPr>
          <p:cNvSpPr txBox="1">
            <a:spLocks/>
          </p:cNvSpPr>
          <p:nvPr/>
        </p:nvSpPr>
        <p:spPr>
          <a:xfrm>
            <a:off x="10980420" y="5454711"/>
            <a:ext cx="1132840" cy="7543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400" b="1">
                <a:latin typeface="Cambria" panose="02040503050406030204" pitchFamily="18" charset="0"/>
                <a:ea typeface="Cambria" panose="02040503050406030204" pitchFamily="18" charset="0"/>
              </a:rPr>
              <a:t>igw</a:t>
            </a: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3441668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BF9F8-772D-9988-65E4-5C9C3FBAE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1225" y="1120714"/>
            <a:ext cx="10369550" cy="5080000"/>
          </a:xfrm>
        </p:spPr>
        <p:txBody>
          <a:bodyPr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Create a </a:t>
            </a:r>
            <a:r>
              <a:rPr lang="en-IN" sz="1800" b="1" i="1" kern="100" dirty="0">
                <a:solidFill>
                  <a:schemeClr val="accent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routetable.tf</a:t>
            </a:r>
            <a:r>
              <a:rPr lang="en-IN" sz="180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 file for creating ROUTE TABLE.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The script is given next slide, in that script we give the script for creating route table and associating the route to subnets.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Now create </a:t>
            </a:r>
            <a:r>
              <a:rPr lang="en-IN" sz="1800" b="1" i="1" kern="100" dirty="0">
                <a:solidFill>
                  <a:schemeClr val="accent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ec2.tf</a:t>
            </a:r>
            <a:r>
              <a:rPr lang="en-IN" sz="1800" b="1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 </a:t>
            </a:r>
            <a:r>
              <a:rPr lang="en-IN" sz="180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named file for creating EC2 INSTANCES.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80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In that we have to provide AMI id, instance type, vpc id, subnet id, user data, etc.,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80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Next we create a </a:t>
            </a:r>
            <a:r>
              <a:rPr lang="en-IN" sz="1800" b="1" kern="100" dirty="0">
                <a:solidFill>
                  <a:schemeClr val="accent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keypair.tf</a:t>
            </a:r>
            <a:r>
              <a:rPr lang="en-IN" sz="180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 named file for path for the key pair.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In that file we mention the public key file path, which we created the key pair in the terminal using command.</a:t>
            </a:r>
          </a:p>
          <a:p>
            <a:pPr algn="just">
              <a:lnSpc>
                <a:spcPct val="107000"/>
              </a:lnSpc>
            </a:pPr>
            <a:r>
              <a:rPr lang="en-IN" sz="180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       “</a:t>
            </a:r>
            <a:r>
              <a:rPr lang="en-IN" sz="1800" b="1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ssh-keygen -t rsa -b 2048 -f instance-key</a:t>
            </a:r>
            <a:r>
              <a:rPr lang="en-IN" sz="180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”.</a:t>
            </a:r>
            <a:endParaRPr lang="en-IN" sz="1800" kern="100" dirty="0">
              <a:latin typeface="Cambria" panose="02040503050406030204" pitchFamily="18" charset="0"/>
              <a:ea typeface="Cambria" panose="02040503050406030204" pitchFamily="18" charset="0"/>
              <a:cs typeface="Gautami" panose="020B0502040204020203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Now we have to create a file </a:t>
            </a:r>
            <a:r>
              <a:rPr lang="en-IN" sz="1800" b="1" i="1" dirty="0">
                <a:solidFill>
                  <a:schemeClr val="accent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data1.sh</a:t>
            </a:r>
            <a:r>
              <a:rPr lang="en-IN" sz="1800" b="1" dirty="0"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, </a:t>
            </a:r>
            <a:r>
              <a:rPr lang="en-IN" sz="1800" b="1" i="1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data2.sh.</a:t>
            </a:r>
            <a:endParaRPr lang="en-IN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Gautami" panose="020B0502040204020203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In that file we have to write the commands that we want execute our instances we created.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80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The script is about installing httpd and git, start and enable the httpd, and git clone.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93D99BD-A08B-4B85-CB4F-98004EB41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54320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Terraform configuration files</a:t>
            </a:r>
            <a:r>
              <a:rPr lang="en-US" sz="2400" dirty="0"/>
              <a:t>: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24893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DC939E-355D-347F-48A0-007013A989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68"/>
          <a:stretch/>
        </p:blipFill>
        <p:spPr bwMode="auto">
          <a:xfrm>
            <a:off x="212090" y="647159"/>
            <a:ext cx="5781675" cy="3782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2D1BFE-6597-52E4-80B0-74AC70C372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60"/>
          <a:stretch/>
        </p:blipFill>
        <p:spPr bwMode="auto">
          <a:xfrm>
            <a:off x="6096000" y="637540"/>
            <a:ext cx="6057900" cy="4309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C0D286-DCC9-D6A5-C75B-AC299AC8D8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47"/>
          <a:stretch/>
        </p:blipFill>
        <p:spPr bwMode="auto">
          <a:xfrm>
            <a:off x="603567" y="5263166"/>
            <a:ext cx="3933825" cy="1287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25343D-639A-7491-1054-320E31CC6E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49" b="51119"/>
          <a:stretch/>
        </p:blipFill>
        <p:spPr bwMode="auto">
          <a:xfrm>
            <a:off x="6298247" y="4998848"/>
            <a:ext cx="4682173" cy="181578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5FD7B1D-E28E-3B20-2436-30FC6232DBF8}"/>
              </a:ext>
            </a:extLst>
          </p:cNvPr>
          <p:cNvSpPr txBox="1">
            <a:spLocks/>
          </p:cNvSpPr>
          <p:nvPr/>
        </p:nvSpPr>
        <p:spPr>
          <a:xfrm>
            <a:off x="8389620" y="0"/>
            <a:ext cx="1132840" cy="7543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e</a:t>
            </a:r>
            <a:r>
              <a:rPr lang="en-IN" sz="2400" b="1" dirty="0">
                <a:latin typeface="Cambria" panose="02040503050406030204" pitchFamily="18" charset="0"/>
                <a:ea typeface="Cambria" panose="02040503050406030204" pitchFamily="18" charset="0"/>
              </a:rPr>
              <a:t>c2</a:t>
            </a:r>
            <a:endParaRPr lang="en-IN" sz="2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D6C6D01-9CCB-A24A-A4B2-7760EEF305A5}"/>
              </a:ext>
            </a:extLst>
          </p:cNvPr>
          <p:cNvSpPr txBox="1">
            <a:spLocks/>
          </p:cNvSpPr>
          <p:nvPr/>
        </p:nvSpPr>
        <p:spPr>
          <a:xfrm>
            <a:off x="11132820" y="5607111"/>
            <a:ext cx="1132840" cy="7543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400" b="1">
                <a:latin typeface="Cambria" panose="02040503050406030204" pitchFamily="18" charset="0"/>
                <a:ea typeface="Cambria" panose="02040503050406030204" pitchFamily="18" charset="0"/>
              </a:rPr>
              <a:t>igw</a:t>
            </a:r>
            <a:endParaRPr lang="en-IN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62A1CEC-B807-B56D-566D-E1F8848D3058}"/>
              </a:ext>
            </a:extLst>
          </p:cNvPr>
          <p:cNvSpPr txBox="1">
            <a:spLocks/>
          </p:cNvSpPr>
          <p:nvPr/>
        </p:nvSpPr>
        <p:spPr>
          <a:xfrm>
            <a:off x="1663700" y="-64264"/>
            <a:ext cx="2532380" cy="7543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R</a:t>
            </a:r>
            <a:r>
              <a:rPr lang="en-IN" sz="2400" b="1" dirty="0">
                <a:latin typeface="Cambria" panose="02040503050406030204" pitchFamily="18" charset="0"/>
                <a:ea typeface="Cambria" panose="02040503050406030204" pitchFamily="18" charset="0"/>
              </a:rPr>
              <a:t>oute table</a:t>
            </a:r>
            <a:endParaRPr lang="en-IN" sz="2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7C818B4-06E0-EE86-D3AD-ECBE6C5F1F6D}"/>
              </a:ext>
            </a:extLst>
          </p:cNvPr>
          <p:cNvSpPr txBox="1">
            <a:spLocks/>
          </p:cNvSpPr>
          <p:nvPr/>
        </p:nvSpPr>
        <p:spPr>
          <a:xfrm>
            <a:off x="1548129" y="4334887"/>
            <a:ext cx="1841500" cy="7543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K</a:t>
            </a:r>
            <a:r>
              <a:rPr lang="en-IN" sz="2400" b="1" dirty="0">
                <a:latin typeface="Cambria" panose="02040503050406030204" pitchFamily="18" charset="0"/>
                <a:ea typeface="Cambria" panose="02040503050406030204" pitchFamily="18" charset="0"/>
              </a:rPr>
              <a:t>ey pair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330591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049195E-7088-8A7D-82F9-90734F428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9785" y="1476314"/>
            <a:ext cx="10369550" cy="5080000"/>
          </a:xfrm>
        </p:spPr>
        <p:txBody>
          <a:bodyPr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Now create a terraform file for creating SECURITY GROUP of our instance. File name </a:t>
            </a:r>
            <a:r>
              <a:rPr lang="en-IN" sz="1800" b="1" i="1" dirty="0">
                <a:solidFill>
                  <a:schemeClr val="accent2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ec2sg.tf</a:t>
            </a:r>
            <a:r>
              <a:rPr lang="en-IN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kern="1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In that file we have to give scripts for the inbound and out bound rules.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Gautami" panose="020B0502040204020203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800" kern="1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And give the form and to ports and the cidr blocks also.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Gautami" panose="020B0502040204020203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kern="1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Next we have to create a terraform file </a:t>
            </a:r>
            <a:r>
              <a:rPr lang="en-IN" sz="1800" b="1" i="1" kern="100" dirty="0">
                <a:solidFill>
                  <a:schemeClr val="accent2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elb.tf</a:t>
            </a:r>
            <a:r>
              <a:rPr lang="en-IN" sz="1800" kern="1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 for creating LOAD BALANCE AND TARGET GROUP. 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Gautami" panose="020B0502040204020203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kern="1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In that we have to mention the attachments for target group and load balancer.  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Gautami" panose="020B0502040204020203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kern="1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And we have to create script for listener also.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Gautami" panose="020B0502040204020203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800" kern="1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Give port Forword to the target group.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Gautam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1800" kern="100" dirty="0">
              <a:effectLst/>
              <a:latin typeface="Cambria" panose="02040503050406030204" pitchFamily="18" charset="0"/>
              <a:ea typeface="Cambria" panose="02040503050406030204" pitchFamily="18" charset="0"/>
              <a:cs typeface="Gautami" panose="020B050204020402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18B680D-371A-D7FA-0F6F-BF0728927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785" y="301686"/>
            <a:ext cx="10515600" cy="754320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Terraform configuration files</a:t>
            </a:r>
            <a:r>
              <a:rPr lang="en-US" sz="2400" dirty="0"/>
              <a:t>: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240120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A399612-CB38-7658-C03D-EAD4654BDA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33" b="18314"/>
          <a:stretch/>
        </p:blipFill>
        <p:spPr bwMode="auto">
          <a:xfrm>
            <a:off x="536893" y="1195387"/>
            <a:ext cx="4543108" cy="44672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87B0F3-6272-353E-24CA-BECE14DBE1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661"/>
          <a:stretch/>
        </p:blipFill>
        <p:spPr bwMode="auto">
          <a:xfrm>
            <a:off x="6197600" y="1022667"/>
            <a:ext cx="5008880" cy="51625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4BC0065-1C86-D4DF-C97F-D1A15DDE9C44}"/>
              </a:ext>
            </a:extLst>
          </p:cNvPr>
          <p:cNvSpPr txBox="1">
            <a:spLocks/>
          </p:cNvSpPr>
          <p:nvPr/>
        </p:nvSpPr>
        <p:spPr>
          <a:xfrm>
            <a:off x="1542257" y="138936"/>
            <a:ext cx="2532380" cy="7543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instance sg</a:t>
            </a:r>
            <a:endParaRPr lang="en-IN" sz="24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0564E58-D331-9F0D-EEDE-B2BC7D6AB33A}"/>
              </a:ext>
            </a:extLst>
          </p:cNvPr>
          <p:cNvSpPr txBox="1">
            <a:spLocks/>
          </p:cNvSpPr>
          <p:nvPr/>
        </p:nvSpPr>
        <p:spPr>
          <a:xfrm>
            <a:off x="7739380" y="268347"/>
            <a:ext cx="2532380" cy="7543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ELB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632052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A7D3E9C-9125-5917-A6F0-010266A420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8025" y="889000"/>
            <a:ext cx="10369550" cy="5080000"/>
          </a:xfrm>
        </p:spPr>
        <p:txBody>
          <a:bodyPr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Now create a </a:t>
            </a:r>
            <a:r>
              <a:rPr lang="en-IN" sz="1800" b="1" i="1" dirty="0">
                <a:solidFill>
                  <a:schemeClr val="accent2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lgsg.tf</a:t>
            </a:r>
            <a:r>
              <a:rPr lang="en-IN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 file for creating LOADBALANCER SECURITY GROUP.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kern="1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Write the script in that file.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Gautami" panose="020B0502040204020203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800" kern="1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That file consists of the script of inbound and outbound rules of load balancer sg.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kern="1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Now create a terraform </a:t>
            </a:r>
            <a:r>
              <a:rPr lang="en-IN" sz="1800" b="1" i="1" kern="100" dirty="0">
                <a:solidFill>
                  <a:schemeClr val="accent2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asg.tf</a:t>
            </a:r>
            <a:r>
              <a:rPr lang="en-IN" sz="1800" kern="1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 file for create AUTO SCALING AND LAUCH CONFIGURATION.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Gautami" panose="020B0502040204020203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kern="1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In that we mention the script for creating LC with name, ami id, instance type, and security group.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Gautami" panose="020B0502040204020203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800" kern="1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You have to write the below script for that mentioned.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Gautami" panose="020B0502040204020203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kern="1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We also added script for attaching auto scaling to load balancer also.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Gautami" panose="020B0502040204020203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kern="1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And added the health check type, and health check grace period.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Gautami" panose="020B0502040204020203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kern="1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Don’t forgot to run the format and validate command to check the errors after create each terraform file. 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Gautami" panose="020B0502040204020203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800" kern="1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 This helps you at the final apply part.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Gautam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0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D99DBF8-C053-5B07-765A-698EF0F27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" y="1744980"/>
            <a:ext cx="3794760" cy="336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B72CED-8D8E-F2BE-D166-3DF3353B6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822" y="1102360"/>
            <a:ext cx="6640195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35B62C7-D429-12F5-31F4-0F8650F85BB7}"/>
              </a:ext>
            </a:extLst>
          </p:cNvPr>
          <p:cNvSpPr txBox="1">
            <a:spLocks/>
          </p:cNvSpPr>
          <p:nvPr/>
        </p:nvSpPr>
        <p:spPr>
          <a:xfrm>
            <a:off x="1267937" y="645160"/>
            <a:ext cx="2532380" cy="7543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Lb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 sg</a:t>
            </a:r>
            <a:endParaRPr lang="en-IN" sz="24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B34C080-8E42-337D-7860-28A8B5FF69B6}"/>
              </a:ext>
            </a:extLst>
          </p:cNvPr>
          <p:cNvSpPr txBox="1">
            <a:spLocks/>
          </p:cNvSpPr>
          <p:nvPr/>
        </p:nvSpPr>
        <p:spPr>
          <a:xfrm>
            <a:off x="6927057" y="165160"/>
            <a:ext cx="2532380" cy="7543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Asg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 &amp; Lc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996279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A2CD4-732A-43E4-BCB9-CBA2055E0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5404" y="2615406"/>
            <a:ext cx="8771995" cy="1850687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Deploy 3-tier architecture in aws using terraform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9FA3-9AE3-4689-A469-B7D2DFCCC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8" name="Picture 4" descr="Terraform - Visual Studio Marketplace">
            <a:extLst>
              <a:ext uri="{FF2B5EF4-FFF2-40B4-BE49-F238E27FC236}">
                <a16:creationId xmlns:a16="http://schemas.microsoft.com/office/drawing/2014/main" id="{1D9315BA-1E83-8EFF-F663-CB36DBA4C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7701"/>
            <a:ext cx="1593938" cy="159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Yellow Up Arrow transparent PNG - StickPNG">
            <a:extLst>
              <a:ext uri="{FF2B5EF4-FFF2-40B4-BE49-F238E27FC236}">
                <a16:creationId xmlns:a16="http://schemas.microsoft.com/office/drawing/2014/main" id="{6E7C32A7-A30A-D473-7BEE-82C7F4EFF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4112">
            <a:off x="1179334" y="205246"/>
            <a:ext cx="1589725" cy="184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ow do I fill out the AWS Penetration Testing Request Form?">
            <a:extLst>
              <a:ext uri="{FF2B5EF4-FFF2-40B4-BE49-F238E27FC236}">
                <a16:creationId xmlns:a16="http://schemas.microsoft.com/office/drawing/2014/main" id="{67193369-C38F-20E6-DA03-FA0ACC1BF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036" y="-452281"/>
            <a:ext cx="2238736" cy="223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379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4C39ED9-8E3C-1F19-99A4-A82D2F14A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9785" y="703739"/>
            <a:ext cx="10369550" cy="5080000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kern="1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Now create a terraform file named </a:t>
            </a:r>
            <a:r>
              <a:rPr lang="en-IN" sz="1800" b="1" i="1" kern="100" dirty="0">
                <a:solidFill>
                  <a:schemeClr val="accent2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rds.tf</a:t>
            </a:r>
            <a:r>
              <a:rPr lang="en-IN" sz="1800" kern="1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 file for creating RDS instance and subnet for RDS.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Gautami" panose="020B0502040204020203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kern="1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The rds instance is created in a private subnet.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Gautami" panose="020B0502040204020203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kern="1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In that we have to give the database engine, engine version.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Gautami" panose="020B0502040204020203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kern="1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And give the username and password for our database.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Gautami" panose="020B0502040204020203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800" kern="1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Store you username and password for opening in the terminal.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Gautami" panose="020B0502040204020203" pitchFamily="34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Gautam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1800" kern="100" dirty="0">
              <a:effectLst/>
              <a:latin typeface="Cambria" panose="02040503050406030204" pitchFamily="18" charset="0"/>
              <a:ea typeface="Cambria" panose="02040503050406030204" pitchFamily="18" charset="0"/>
              <a:cs typeface="Gautam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85F3F9-A5E7-0AD1-C7E0-CF78ADC49F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67"/>
          <a:stretch/>
        </p:blipFill>
        <p:spPr bwMode="auto">
          <a:xfrm>
            <a:off x="2763202" y="3131979"/>
            <a:ext cx="6259195" cy="3370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9953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416E171-C7CF-DCD8-1A76-122F2F671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8985" y="1051560"/>
            <a:ext cx="10369550" cy="5080000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kern="1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Create a terraform file of </a:t>
            </a:r>
            <a:r>
              <a:rPr lang="en-IN" sz="1800" b="1" i="1" kern="100" dirty="0">
                <a:solidFill>
                  <a:schemeClr val="accent2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outputs.tf</a:t>
            </a:r>
            <a:r>
              <a:rPr lang="en-IN" sz="1800" kern="1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 this file is out outputs.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Gautami" panose="020B0502040204020203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kern="1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Write the script that mentioned in the outputs.tf file.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Gautami" panose="020B0502040204020203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kern="1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In this file we mention the output script for DNS of Load balancer, and public id of our two instances that we created.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Gautami" panose="020B0502040204020203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800" kern="1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This file gives the outputs after we created the aws architecture.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Gautami" panose="020B0502040204020203" pitchFamily="34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Gautam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1800" kern="100" dirty="0">
              <a:effectLst/>
              <a:latin typeface="Cambria" panose="02040503050406030204" pitchFamily="18" charset="0"/>
              <a:ea typeface="Cambria" panose="02040503050406030204" pitchFamily="18" charset="0"/>
              <a:cs typeface="Gautam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ACC3C5-2B39-6827-E092-B353A680E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06"/>
          <a:stretch/>
        </p:blipFill>
        <p:spPr bwMode="auto">
          <a:xfrm>
            <a:off x="3355975" y="3194050"/>
            <a:ext cx="4626610" cy="350885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098625C-789A-7744-2CC5-595FCD72F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099"/>
            <a:ext cx="10515600" cy="754320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Terraform configuration files</a:t>
            </a:r>
            <a:r>
              <a:rPr lang="en-US" sz="2400" dirty="0"/>
              <a:t>: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533429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05E4EF7-D317-4E50-4D7C-856F62DA8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099"/>
            <a:ext cx="10515600" cy="754320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Deployment steps:</a:t>
            </a:r>
            <a:endParaRPr lang="en-IN" sz="2400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273D81E-528B-3C3F-D6BF-3E3A9D62BB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8985" y="1051560"/>
            <a:ext cx="10369550" cy="5080000"/>
          </a:xfrm>
        </p:spPr>
        <p:txBody>
          <a:bodyPr>
            <a:normAutofit lnSpcReduction="10000"/>
          </a:bodyPr>
          <a:lstStyle/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After writing all the terraform files, we have to format the files using “</a:t>
            </a:r>
            <a:r>
              <a:rPr lang="en-US" sz="1800" b="1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terraform fmt</a:t>
            </a:r>
            <a:r>
              <a:rPr lang="en-US" sz="180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” </a:t>
            </a: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By executing this the files will convert into canonical format and style.</a:t>
            </a: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Execute “</a:t>
            </a:r>
            <a:r>
              <a:rPr lang="en-US" sz="1800" b="1" kern="100" dirty="0"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terraform validate</a:t>
            </a:r>
            <a:r>
              <a:rPr lang="en-US" sz="1800" kern="100" dirty="0"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” to validate the files.</a:t>
            </a: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Execute “</a:t>
            </a:r>
            <a:r>
              <a:rPr lang="en-IN" sz="1800" b="1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terraform plan</a:t>
            </a:r>
            <a:r>
              <a:rPr lang="en-IN" sz="180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” 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to preview changes and understand the resources that will be created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rgbClr val="37415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Execute “</a:t>
            </a:r>
            <a:r>
              <a:rPr lang="en-US" sz="1800" b="1" kern="100" dirty="0">
                <a:solidFill>
                  <a:srgbClr val="37415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terraform apply</a:t>
            </a:r>
            <a:r>
              <a:rPr lang="en-US" sz="1800" kern="100" dirty="0">
                <a:solidFill>
                  <a:srgbClr val="37415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” 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to provision AWS resources based on the defined configuration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rgbClr val="374151"/>
                </a:solidFill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Then we have to give you for creating resources.</a:t>
            </a: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After some time all the resources are crated and the output will be displayed, in that output the DNS link of load balancer is give.</a:t>
            </a: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kern="100" dirty="0"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Copy that link and browse it in the browser, the application will be hosted, when we refresh multiple times, the two application will be shuffled.</a:t>
            </a:r>
            <a:endParaRPr lang="en-IN" sz="1800" kern="100" dirty="0">
              <a:effectLst/>
              <a:latin typeface="Cambria" panose="02040503050406030204" pitchFamily="18" charset="0"/>
              <a:ea typeface="Cambria" panose="02040503050406030204" pitchFamily="18" charset="0"/>
              <a:cs typeface="Gautam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037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CAE399-AEC3-D6EE-F891-B488022726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01"/>
          <a:stretch/>
        </p:blipFill>
        <p:spPr bwMode="auto">
          <a:xfrm>
            <a:off x="701562" y="1316682"/>
            <a:ext cx="4379595" cy="4404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B272C2-CC1F-153D-56CE-7B2DCD3814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195" y="232202"/>
            <a:ext cx="5263643" cy="2661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BF6585-620A-47DA-FAA2-0043A1F4E4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848582"/>
            <a:ext cx="5523840" cy="287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F24CF3B-0424-08BA-680F-264428595055}"/>
              </a:ext>
            </a:extLst>
          </p:cNvPr>
          <p:cNvSpPr txBox="1">
            <a:spLocks/>
          </p:cNvSpPr>
          <p:nvPr/>
        </p:nvSpPr>
        <p:spPr>
          <a:xfrm>
            <a:off x="1279512" y="236597"/>
            <a:ext cx="2532380" cy="7543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Out put</a:t>
            </a:r>
            <a:endParaRPr lang="en-IN" sz="24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AFFCCB-A615-3106-5103-11B0589DC0E7}"/>
              </a:ext>
            </a:extLst>
          </p:cNvPr>
          <p:cNvSpPr txBox="1">
            <a:spLocks/>
          </p:cNvSpPr>
          <p:nvPr/>
        </p:nvSpPr>
        <p:spPr>
          <a:xfrm>
            <a:off x="7328460" y="2893671"/>
            <a:ext cx="2532380" cy="7543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Applications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50058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53F0F-2F1D-E429-9A14-F995EF1A7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7889" y="-215034"/>
            <a:ext cx="5931422" cy="1204912"/>
          </a:xfrm>
        </p:spPr>
        <p:txBody>
          <a:bodyPr/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Resources created in aws:</a:t>
            </a:r>
            <a:endParaRPr lang="en-IN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779859-F485-2C0C-CAFC-5020D561B0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2" t="8656" b="37517"/>
          <a:stretch/>
        </p:blipFill>
        <p:spPr bwMode="auto">
          <a:xfrm>
            <a:off x="507265" y="2665069"/>
            <a:ext cx="5127585" cy="213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40515A-04F3-A6BD-05D0-7CFAAA6FC0C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2" t="8073" b="21868"/>
          <a:stretch/>
        </p:blipFill>
        <p:spPr bwMode="auto">
          <a:xfrm>
            <a:off x="6321614" y="2665069"/>
            <a:ext cx="5363121" cy="261587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057D3F8-BC6D-103E-2DF7-83F80EC635AB}"/>
              </a:ext>
            </a:extLst>
          </p:cNvPr>
          <p:cNvSpPr txBox="1">
            <a:spLocks/>
          </p:cNvSpPr>
          <p:nvPr/>
        </p:nvSpPr>
        <p:spPr>
          <a:xfrm>
            <a:off x="1175340" y="1567686"/>
            <a:ext cx="3257764" cy="7543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DEMO NAMED VPC</a:t>
            </a:r>
            <a:endParaRPr lang="en-IN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6E5487C-CC71-D0EA-603E-384AEA8088BB}"/>
              </a:ext>
            </a:extLst>
          </p:cNvPr>
          <p:cNvSpPr txBox="1">
            <a:spLocks/>
          </p:cNvSpPr>
          <p:nvPr/>
        </p:nvSpPr>
        <p:spPr>
          <a:xfrm>
            <a:off x="7853933" y="1605305"/>
            <a:ext cx="2532380" cy="7543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SUBNETS</a:t>
            </a:r>
            <a:endParaRPr lang="en-IN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036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8C28B51-A034-D660-E6BF-F8BA02161E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6" t="9623" r="190" b="19698"/>
          <a:stretch/>
        </p:blipFill>
        <p:spPr bwMode="auto">
          <a:xfrm>
            <a:off x="414668" y="2558004"/>
            <a:ext cx="5800937" cy="2639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51E56D-1DE7-ADC1-154B-BC97A10C5F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9" t="8382" b="33648"/>
          <a:stretch/>
        </p:blipFill>
        <p:spPr bwMode="auto">
          <a:xfrm>
            <a:off x="6215605" y="2558004"/>
            <a:ext cx="5800937" cy="216446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E63E86B-342C-8D94-E7BD-AC8ACCBA974F}"/>
              </a:ext>
            </a:extLst>
          </p:cNvPr>
          <p:cNvSpPr txBox="1">
            <a:spLocks/>
          </p:cNvSpPr>
          <p:nvPr/>
        </p:nvSpPr>
        <p:spPr>
          <a:xfrm>
            <a:off x="1210064" y="1567686"/>
            <a:ext cx="2532380" cy="7543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ROUTE TABLE</a:t>
            </a:r>
            <a:endParaRPr lang="en-IN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0172F22-57BE-52BC-FFDA-1EB0F966364E}"/>
              </a:ext>
            </a:extLst>
          </p:cNvPr>
          <p:cNvSpPr txBox="1">
            <a:spLocks/>
          </p:cNvSpPr>
          <p:nvPr/>
        </p:nvSpPr>
        <p:spPr>
          <a:xfrm>
            <a:off x="7801337" y="1461546"/>
            <a:ext cx="3399098" cy="7543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INTERNET GATEWAY</a:t>
            </a:r>
            <a:endParaRPr lang="en-IN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CC09CCF-7A31-2F15-90D4-AE1743437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7889" y="-215034"/>
            <a:ext cx="5931422" cy="1204912"/>
          </a:xfrm>
        </p:spPr>
        <p:txBody>
          <a:bodyPr/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Resources created in aws:</a:t>
            </a:r>
            <a:endParaRPr lang="en-IN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157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F71F97B-EE5F-F349-A13C-3309DA7774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2" t="7711" b="29050"/>
          <a:stretch/>
        </p:blipFill>
        <p:spPr bwMode="auto">
          <a:xfrm>
            <a:off x="127322" y="2558005"/>
            <a:ext cx="5748944" cy="2361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8C2794-D07B-532A-9E84-615B224467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2" t="8331" b="21300"/>
          <a:stretch/>
        </p:blipFill>
        <p:spPr bwMode="auto">
          <a:xfrm>
            <a:off x="6443056" y="2549324"/>
            <a:ext cx="5748944" cy="262745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2D931F4-1E80-84AF-15D8-EF0CFA970443}"/>
              </a:ext>
            </a:extLst>
          </p:cNvPr>
          <p:cNvSpPr txBox="1">
            <a:spLocks/>
          </p:cNvSpPr>
          <p:nvPr/>
        </p:nvSpPr>
        <p:spPr>
          <a:xfrm>
            <a:off x="1210064" y="1567686"/>
            <a:ext cx="2532380" cy="7543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INSTANCES</a:t>
            </a:r>
            <a:endParaRPr lang="en-IN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B0C0B7D-F21D-1591-19D6-426249B5E843}"/>
              </a:ext>
            </a:extLst>
          </p:cNvPr>
          <p:cNvSpPr txBox="1">
            <a:spLocks/>
          </p:cNvSpPr>
          <p:nvPr/>
        </p:nvSpPr>
        <p:spPr>
          <a:xfrm>
            <a:off x="7523544" y="1567686"/>
            <a:ext cx="3188788" cy="7543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SECURITY GROUPS</a:t>
            </a:r>
            <a:endParaRPr lang="en-IN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733DB02-7420-BE1B-7F99-27DDD37B2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7889" y="-215034"/>
            <a:ext cx="5931422" cy="1204912"/>
          </a:xfrm>
        </p:spPr>
        <p:txBody>
          <a:bodyPr/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Resources created in aws:</a:t>
            </a:r>
            <a:endParaRPr lang="en-IN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879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AAA939-B432-6AC2-891A-BDDFB86E59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1" t="7763" b="35818"/>
          <a:stretch/>
        </p:blipFill>
        <p:spPr bwMode="auto">
          <a:xfrm>
            <a:off x="150470" y="2375703"/>
            <a:ext cx="5723773" cy="2106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BF652F-0E3C-50F5-D803-7B1B7628D3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1" t="8693" b="27448"/>
          <a:stretch/>
        </p:blipFill>
        <p:spPr bwMode="auto">
          <a:xfrm>
            <a:off x="6182810" y="2401745"/>
            <a:ext cx="5723773" cy="238438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953FC6F-5783-5DF5-BEB5-6625CBD7B468}"/>
              </a:ext>
            </a:extLst>
          </p:cNvPr>
          <p:cNvSpPr txBox="1">
            <a:spLocks/>
          </p:cNvSpPr>
          <p:nvPr/>
        </p:nvSpPr>
        <p:spPr>
          <a:xfrm>
            <a:off x="1186913" y="1382491"/>
            <a:ext cx="2829501" cy="7543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LOAD BALANCER</a:t>
            </a:r>
            <a:endParaRPr lang="en-IN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BF4CE57-F608-829C-7D58-FB194FAB9203}"/>
              </a:ext>
            </a:extLst>
          </p:cNvPr>
          <p:cNvSpPr txBox="1">
            <a:spLocks/>
          </p:cNvSpPr>
          <p:nvPr/>
        </p:nvSpPr>
        <p:spPr>
          <a:xfrm>
            <a:off x="7637834" y="1382491"/>
            <a:ext cx="2829501" cy="7543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TARGET GROUP</a:t>
            </a:r>
            <a:endParaRPr lang="en-IN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408B042-58D8-CF11-6E7F-756DFFEA6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7889" y="-215034"/>
            <a:ext cx="5931422" cy="1204912"/>
          </a:xfrm>
        </p:spPr>
        <p:txBody>
          <a:bodyPr/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Resources created in aws:</a:t>
            </a:r>
            <a:endParaRPr lang="en-IN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4016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82B9B8-3564-DE4F-C61A-BCDACDE9E4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6" t="8073" b="40777"/>
          <a:stretch/>
        </p:blipFill>
        <p:spPr bwMode="auto">
          <a:xfrm>
            <a:off x="127322" y="2811683"/>
            <a:ext cx="5712199" cy="190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3A8E11-0B0F-1E58-8520-60324D4DB6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1" t="7401" b="41449"/>
          <a:stretch/>
        </p:blipFill>
        <p:spPr bwMode="auto">
          <a:xfrm>
            <a:off x="6352481" y="2768277"/>
            <a:ext cx="5461505" cy="19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9D11849-8269-C811-9CB6-938C2EE9AD96}"/>
              </a:ext>
            </a:extLst>
          </p:cNvPr>
          <p:cNvSpPr txBox="1">
            <a:spLocks/>
          </p:cNvSpPr>
          <p:nvPr/>
        </p:nvSpPr>
        <p:spPr>
          <a:xfrm>
            <a:off x="978569" y="1718157"/>
            <a:ext cx="3755475" cy="7543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AUTO SCALING GROUP</a:t>
            </a:r>
            <a:endParaRPr lang="en-IN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C9D55A6-5A69-E96D-79C8-93382EC1A43E}"/>
              </a:ext>
            </a:extLst>
          </p:cNvPr>
          <p:cNvSpPr txBox="1">
            <a:spLocks/>
          </p:cNvSpPr>
          <p:nvPr/>
        </p:nvSpPr>
        <p:spPr>
          <a:xfrm>
            <a:off x="7691887" y="1799180"/>
            <a:ext cx="2532380" cy="7543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DATABASE</a:t>
            </a:r>
            <a:endParaRPr lang="en-IN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5E5BA53-8FDD-EBB6-151D-6138DDDEF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7889" y="-215034"/>
            <a:ext cx="5931422" cy="1204912"/>
          </a:xfrm>
        </p:spPr>
        <p:txBody>
          <a:bodyPr/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Resources created in aws:</a:t>
            </a:r>
            <a:endParaRPr lang="en-IN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060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6847E84-4D11-5735-8EE2-76D2F158E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730" y="1293500"/>
            <a:ext cx="9525825" cy="153937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57CD45B-F324-ED59-5B01-12941CE01425}"/>
              </a:ext>
            </a:extLst>
          </p:cNvPr>
          <p:cNvSpPr txBox="1">
            <a:spLocks/>
          </p:cNvSpPr>
          <p:nvPr/>
        </p:nvSpPr>
        <p:spPr>
          <a:xfrm>
            <a:off x="3467127" y="411859"/>
            <a:ext cx="5491678" cy="7543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DATABASE CONNECTED TO EC2 </a:t>
            </a:r>
            <a:endParaRPr lang="en-IN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16D8CF-8356-C3C2-5B07-EB8111F2AEEC}"/>
              </a:ext>
            </a:extLst>
          </p:cNvPr>
          <p:cNvSpPr txBox="1"/>
          <p:nvPr/>
        </p:nvSpPr>
        <p:spPr>
          <a:xfrm>
            <a:off x="1258747" y="4080077"/>
            <a:ext cx="98548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RESOURCE LINK:</a:t>
            </a:r>
          </a:p>
          <a:p>
            <a:endParaRPr lang="en-IN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N" sz="20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Here is the link of my GITHUB repository, you can get the scripts of the resources that we created above.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IN" sz="200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hlinkClick r:id="rId3"/>
              </a:rPr>
              <a:t>https://github.com/KARTHIK0418/terraform_project.git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77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161FC-E905-EEDD-FE9C-87E9BC061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2915" y="1277062"/>
            <a:ext cx="6696075" cy="558185"/>
          </a:xfrm>
        </p:spPr>
        <p:txBody>
          <a:bodyPr/>
          <a:lstStyle/>
          <a:p>
            <a:r>
              <a:rPr lang="en-US" b="1" dirty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Objective of the project:</a:t>
            </a:r>
            <a:endParaRPr lang="en-IN" b="1" dirty="0">
              <a:solidFill>
                <a:schemeClr val="accent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28CDD-E877-B0ED-1C1E-47C1C302C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3597" y="2062064"/>
            <a:ext cx="6696074" cy="3359855"/>
          </a:xfrm>
        </p:spPr>
        <p:txBody>
          <a:bodyPr/>
          <a:lstStyle/>
          <a:p>
            <a:pPr algn="just"/>
            <a:r>
              <a:rPr lang="en-IN" sz="2400" kern="100" dirty="0"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The primary goal of this project is to design and deploy a scalable and resilient 3-tier architecture on Amazon Web Services (AWS) using Terraform. The 3-tier architecture comprises a web tier, an application tier, and a database tier, each residing in its dedicated network segment. This setup ensures modularity, scalability, and separation of concerns.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01477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50460"/>
            <a:ext cx="4179570" cy="1524735"/>
          </a:xfrm>
        </p:spPr>
        <p:txBody>
          <a:bodyPr/>
          <a:lstStyle/>
          <a:p>
            <a:r>
              <a:rPr lang="en-US" sz="4800" u="sng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4385" y="2996807"/>
            <a:ext cx="4179570" cy="1371997"/>
          </a:xfrm>
        </p:spPr>
        <p:txBody>
          <a:bodyPr>
            <a:normAutofit/>
          </a:bodyPr>
          <a:lstStyle/>
          <a:p>
            <a:r>
              <a:rPr lang="en-US" dirty="0"/>
              <a:t>BHUPATHI KARTHIK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C7382-18E7-4821-8C61-461D6BBE0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0FA1B-5022-47AB-A0AE-8F5C5797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764" y="1422400"/>
            <a:ext cx="5111750" cy="675218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What is terraform?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1764" y="2249663"/>
            <a:ext cx="6777214" cy="2661003"/>
          </a:xfrm>
        </p:spPr>
        <p:txBody>
          <a:bodyPr>
            <a:noAutofit/>
          </a:bodyPr>
          <a:lstStyle/>
          <a:p>
            <a:pPr algn="just"/>
            <a:r>
              <a:rPr lang="en-IN" sz="2400" dirty="0">
                <a:solidFill>
                  <a:srgbClr val="1F2328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Segoe UI" panose="020B0502040204020203" pitchFamily="34" charset="0"/>
              </a:rPr>
              <a:t>Terraform is an open-source infrastructure as a code (IAC) tool that allows to create, manage &amp; deploy the production-ready environment. Terraform codifies cloud APIs into declarative configuration files. Terraform can manage both existing service providers and custom in-house solutions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9724" y="427603"/>
            <a:ext cx="8421688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3-tier architecture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F6B406B-7C00-0329-E3A2-98A848FECA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99386" y="1753166"/>
            <a:ext cx="4114800" cy="4162442"/>
          </a:xfrm>
        </p:spPr>
        <p:txBody>
          <a:bodyPr>
            <a:normAutofit/>
          </a:bodyPr>
          <a:lstStyle/>
          <a:p>
            <a:pPr algn="just"/>
            <a:r>
              <a:rPr lang="en-US" sz="18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The 3-tier architecture is a software architecture pattern that divides an application into three interconnected components or layers, each responsible for a specific set of functionalities. These layers are often referred to as the presentation layer, the business logic layer, and the data storage layer. The main purpose of using a 3-tier architecture is to improve modularity, scalability, and maintainability of a software system.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0284AB6-9191-D0B2-FAF6-3368CB31C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082" y="1679136"/>
            <a:ext cx="4871066" cy="431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780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561881"/>
            <a:ext cx="8421688" cy="893695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3-tiers in 3-tier architecture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16151-9486-4A03-AE3A-F1CC562E0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2456855"/>
            <a:ext cx="2882475" cy="3412376"/>
          </a:xfrm>
        </p:spPr>
        <p:txBody>
          <a:bodyPr>
            <a:normAutofit fontScale="85000" lnSpcReduction="10000"/>
          </a:bodyPr>
          <a:lstStyle/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1800" kern="1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Also known as the "front end" or "client tier."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Gautami" panose="020B0502040204020203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1800" kern="1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Responsible for presenting information to users and receiving user inputs.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Gautami" panose="020B0502040204020203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800" kern="1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Typically includes the user interface (UI), graphical elements, and user interaction components.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Gautam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Interfaces with the application tier to request and display data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E59236-37DD-4582-A2A0-3F9A13A3B5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79713" y="1325487"/>
            <a:ext cx="2896671" cy="893695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2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en-US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Application Tier</a:t>
            </a:r>
            <a:r>
              <a:rPr lang="en-US" dirty="0"/>
              <a:t>: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1CCF0F-F0BB-42D7-B3C2-C29336739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79713" y="2456855"/>
            <a:ext cx="2896671" cy="3412376"/>
          </a:xfrm>
        </p:spPr>
        <p:txBody>
          <a:bodyPr>
            <a:normAutofit fontScale="70000" lnSpcReduction="20000"/>
          </a:bodyPr>
          <a:lstStyle/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180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Often referred to as the "business logic" or "server-side" tier.</a:t>
            </a: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180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Contains the application logic that processes user requests, performs computations, and manages data flow.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80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Implements business rules and processes to ensure proper application functionality.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Interacts with both the presentation tier and the data tier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​​​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939793-2181-4A3D-9C5A-CE676CC83EC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66420" y="1396006"/>
            <a:ext cx="2882475" cy="823912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3. </a:t>
            </a:r>
            <a:r>
              <a:rPr lang="en-US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Base Tier</a:t>
            </a:r>
            <a:r>
              <a:rPr lang="en-US" dirty="0">
                <a:solidFill>
                  <a:srgbClr val="7030A0"/>
                </a:solidFill>
              </a:rPr>
              <a:t>: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9FA0B0D-7B36-4D63-86BD-20E6E1B6A0D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19" y="2456855"/>
            <a:ext cx="2882475" cy="3412376"/>
          </a:xfrm>
        </p:spPr>
        <p:txBody>
          <a:bodyPr>
            <a:normAutofit fontScale="70000" lnSpcReduction="20000"/>
          </a:bodyPr>
          <a:lstStyle/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1800" kern="1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Handles data storage, retrieval, and management.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Gautami" panose="020B0502040204020203" pitchFamily="34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1800" kern="1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Stores and retrieves data from databases, file systems, or other data storage mechanisms.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Gautami" panose="020B0502040204020203" pitchFamily="34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1800" kern="1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Ensures data integrity, security, and consistency.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Gautami" panose="020B0502040204020203" pitchFamily="34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800" kern="1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Gautami" panose="020B0502040204020203" pitchFamily="34" charset="0"/>
              </a:rPr>
              <a:t>The data tier is responsible for managing the application's data, and it communicates with the application tier to perform necessary operations.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Gautami" panose="020B0502040204020203" pitchFamily="34" charset="0"/>
            </a:endParaRPr>
          </a:p>
          <a:p>
            <a:pPr algn="just"/>
            <a:r>
              <a:rPr lang="en-US" dirty="0"/>
              <a:t>​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ED5AEBF-6930-E9F4-C099-760D7AB340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104" y="1395270"/>
            <a:ext cx="2882475" cy="823912"/>
          </a:xfrm>
        </p:spPr>
        <p:txBody>
          <a:bodyPr/>
          <a:lstStyle/>
          <a:p>
            <a:r>
              <a:rPr lang="en-IN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1.Presentation Tier</a:t>
            </a: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429429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476BD-34F8-989B-3993-8B66406E0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188" y="591133"/>
            <a:ext cx="6531623" cy="68385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Use of three tier architecture</a:t>
            </a:r>
            <a:endParaRPr lang="en-IN" b="1" dirty="0">
              <a:solidFill>
                <a:srgbClr val="7030A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F14FC-1EFC-0B91-4CA8-485046D066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6968" y="1626700"/>
            <a:ext cx="10190584" cy="429823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IN" sz="1800" b="1" kern="100" dirty="0">
                <a:solidFill>
                  <a:srgbClr val="2F5496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Scalability</a:t>
            </a:r>
            <a:r>
              <a:rPr lang="en-IN" sz="1800" kern="100" dirty="0">
                <a:solidFill>
                  <a:srgbClr val="2F5496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:  </a:t>
            </a:r>
            <a:r>
              <a:rPr lang="en-IN" sz="180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Utilizes Auto Scaling Groups to automatically adjust the number of instances based on demand. </a:t>
            </a: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IN" sz="1800" b="1" kern="100" dirty="0">
                <a:solidFill>
                  <a:srgbClr val="2F5496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High Availability</a:t>
            </a:r>
            <a:r>
              <a:rPr lang="en-IN" sz="1800" b="1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:</a:t>
            </a:r>
            <a:r>
              <a:rPr lang="en-IN" sz="180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 Implements multi-AZ deployment for the database tier to ensure availability in case of a failure in one availability zone. </a:t>
            </a: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IN" sz="1800" b="1" kern="100" dirty="0">
                <a:solidFill>
                  <a:srgbClr val="2F5496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Security</a:t>
            </a:r>
            <a:r>
              <a:rPr lang="en-IN" sz="180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: Configures security groups to control inbound and outbound traffic, enforcing the principle of least privilege. </a:t>
            </a: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IN" sz="1800" b="1" kern="100" dirty="0">
                <a:solidFill>
                  <a:srgbClr val="2F5496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Load Balancing</a:t>
            </a:r>
            <a:r>
              <a:rPr lang="en-IN" sz="180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: Implements an Application Load Balancer (ALB) to evenly distribute incoming web traffic across multiple web servers</a:t>
            </a:r>
            <a:r>
              <a:rPr lang="en-IN" sz="1800" kern="100" dirty="0">
                <a:solidFill>
                  <a:srgbClr val="38562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.</a:t>
            </a:r>
            <a:endParaRPr lang="en-IN" sz="1800" kern="100" dirty="0">
              <a:effectLst/>
              <a:latin typeface="Cambria" panose="02040503050406030204" pitchFamily="18" charset="0"/>
              <a:ea typeface="Cambria" panose="02040503050406030204" pitchFamily="18" charset="0"/>
              <a:cs typeface="Gautami" panose="020B0502040204020203" pitchFamily="34" charset="0"/>
            </a:endParaRP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IN" sz="1800" b="1" kern="100" dirty="0">
                <a:solidFill>
                  <a:srgbClr val="2F5496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Maintainability</a:t>
            </a:r>
            <a:r>
              <a:rPr lang="en-IN" sz="1800" kern="100" dirty="0">
                <a:solidFill>
                  <a:srgbClr val="38562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: </a:t>
            </a:r>
            <a:r>
              <a:rPr lang="en-IN" sz="1800" dirty="0">
                <a:solidFill>
                  <a:srgbClr val="37415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Segoe UI" panose="020B0502040204020203" pitchFamily="34" charset="0"/>
              </a:rPr>
              <a:t>Separating the application into distinct tiers makes it easier to troubleshoot, update, and maintain. Each tier can be developed, tested, and updated independently</a:t>
            </a:r>
            <a:endParaRPr lang="en-IN" sz="1800" kern="100" dirty="0">
              <a:solidFill>
                <a:srgbClr val="2F5496"/>
              </a:solidFill>
              <a:latin typeface="Cambria" panose="02040503050406030204" pitchFamily="18" charset="0"/>
              <a:ea typeface="Cambria" panose="02040503050406030204" pitchFamily="18" charset="0"/>
              <a:cs typeface="Gautam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275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329CC-4ADA-35AE-52BB-C1EF88AE9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7749" y="465815"/>
            <a:ext cx="4112667" cy="316473"/>
          </a:xfrm>
        </p:spPr>
        <p:txBody>
          <a:bodyPr/>
          <a:lstStyle/>
          <a:p>
            <a:r>
              <a:rPr lang="en-US" b="1" u="sng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TOOLS AND TECHNOLOGIES</a:t>
            </a:r>
            <a:r>
              <a:rPr lang="en-US" u="sng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IN" u="sng" dirty="0">
              <a:solidFill>
                <a:schemeClr val="accent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C07798-DCFC-0A53-71CA-8BE5E02FDB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17749" y="825549"/>
            <a:ext cx="10205558" cy="1997867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IN" sz="1700" b="1" kern="100" dirty="0">
                <a:solidFill>
                  <a:srgbClr val="1F3864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AWS Services</a:t>
            </a:r>
            <a:r>
              <a:rPr lang="en-IN" sz="1700" b="1" kern="100" dirty="0">
                <a:solidFill>
                  <a:srgbClr val="1F3864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Segoe UI" panose="020B0502040204020203" pitchFamily="34" charset="0"/>
              </a:rPr>
              <a:t>:</a:t>
            </a:r>
            <a:endParaRPr lang="en-IN" sz="1700" kern="100" dirty="0">
              <a:effectLst/>
              <a:latin typeface="Cambria" panose="02040503050406030204" pitchFamily="18" charset="0"/>
              <a:ea typeface="Cambria" panose="02040503050406030204" pitchFamily="18" charset="0"/>
              <a:cs typeface="Gautami" panose="020B0502040204020203" pitchFamily="34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IN" sz="1700" kern="100" dirty="0">
                <a:solidFill>
                  <a:srgbClr val="1F3864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Segoe UI" panose="020B0502040204020203" pitchFamily="34" charset="0"/>
              </a:rPr>
              <a:t> </a:t>
            </a:r>
            <a:r>
              <a:rPr lang="en-IN" sz="1700" kern="100" dirty="0">
                <a:solidFill>
                  <a:srgbClr val="37415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Segoe UI" panose="020B0502040204020203" pitchFamily="34" charset="0"/>
              </a:rPr>
              <a:t>VPC, EC2, RDS, ALB, Auto Scaling, Subnets, Security Groups.</a:t>
            </a:r>
            <a:endParaRPr lang="en-IN" sz="1700" kern="100" dirty="0">
              <a:effectLst/>
              <a:latin typeface="Cambria" panose="02040503050406030204" pitchFamily="18" charset="0"/>
              <a:ea typeface="Cambria" panose="02040503050406030204" pitchFamily="18" charset="0"/>
              <a:cs typeface="Gautami" panose="020B0502040204020203" pitchFamily="34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IN" sz="1700" b="1" kern="100" dirty="0">
                <a:solidFill>
                  <a:srgbClr val="1F3864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Infrastructure as Code (IaC</a:t>
            </a:r>
            <a:r>
              <a:rPr lang="en-IN" sz="1700" kern="100" dirty="0">
                <a:solidFill>
                  <a:srgbClr val="1F3864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Segoe UI" panose="020B0502040204020203" pitchFamily="34" charset="0"/>
              </a:rPr>
              <a:t>): </a:t>
            </a:r>
            <a:endParaRPr lang="en-IN" sz="1700" kern="100" dirty="0">
              <a:effectLst/>
              <a:latin typeface="Cambria" panose="02040503050406030204" pitchFamily="18" charset="0"/>
              <a:ea typeface="Cambria" panose="02040503050406030204" pitchFamily="18" charset="0"/>
              <a:cs typeface="Gautami" panose="020B0502040204020203" pitchFamily="34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IN" sz="1700" kern="100" dirty="0">
                <a:solidFill>
                  <a:srgbClr val="37415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Segoe UI" panose="020B0502040204020203" pitchFamily="34" charset="0"/>
              </a:rPr>
              <a:t>Utilizes Terraform for defining and provisioning AWS infrastructure.</a:t>
            </a:r>
            <a:endParaRPr lang="en-IN" sz="1700" kern="100" dirty="0">
              <a:effectLst/>
              <a:latin typeface="Cambria" panose="02040503050406030204" pitchFamily="18" charset="0"/>
              <a:ea typeface="Cambria" panose="02040503050406030204" pitchFamily="18" charset="0"/>
              <a:cs typeface="Gautami" panose="020B0502040204020203" pitchFamily="34" charset="0"/>
            </a:endParaRPr>
          </a:p>
          <a:p>
            <a:endParaRPr lang="en-IN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0960FE9-611F-FA05-3818-F0246DFFB9A3}"/>
              </a:ext>
            </a:extLst>
          </p:cNvPr>
          <p:cNvSpPr txBox="1">
            <a:spLocks/>
          </p:cNvSpPr>
          <p:nvPr/>
        </p:nvSpPr>
        <p:spPr>
          <a:xfrm>
            <a:off x="1243103" y="2866677"/>
            <a:ext cx="3870072" cy="3164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</a:t>
            </a:r>
            <a:r>
              <a:rPr lang="en-IN" b="1" u="sng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REREQUISITES</a:t>
            </a:r>
            <a:r>
              <a:rPr lang="en-IN" u="sng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C32E9C8F-BB0D-9C00-4467-6C72F7626630}"/>
              </a:ext>
            </a:extLst>
          </p:cNvPr>
          <p:cNvSpPr txBox="1">
            <a:spLocks/>
          </p:cNvSpPr>
          <p:nvPr/>
        </p:nvSpPr>
        <p:spPr>
          <a:xfrm>
            <a:off x="1243103" y="3345064"/>
            <a:ext cx="10205558" cy="321968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IN" sz="1800" kern="100" dirty="0">
                <a:solidFill>
                  <a:srgbClr val="538135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AWS Account Setup</a:t>
            </a:r>
            <a:r>
              <a:rPr lang="en-IN" sz="180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: Create and configure an AWS account to access AWS services. </a:t>
            </a: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IN" sz="1800" kern="100" dirty="0">
                <a:solidFill>
                  <a:srgbClr val="538135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Tool Installation</a:t>
            </a:r>
            <a:r>
              <a:rPr lang="en-IN" sz="180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: Install the AWS CLI and Terraform on your local machine.</a:t>
            </a: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IN" sz="1800" kern="100" dirty="0">
                <a:solidFill>
                  <a:srgbClr val="538135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IAM User and Permissions</a:t>
            </a:r>
            <a:r>
              <a:rPr lang="en-IN" sz="180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: Set up an IAM user with appropriate permissions for Terraform.</a:t>
            </a: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IN" sz="1800" kern="100" dirty="0">
                <a:solidFill>
                  <a:srgbClr val="538135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Networking Plan</a:t>
            </a:r>
            <a:r>
              <a:rPr lang="en-IN" sz="1800" kern="100" dirty="0">
                <a:solidFill>
                  <a:srgbClr val="38562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: </a:t>
            </a:r>
            <a:r>
              <a:rPr lang="en-IN" sz="1800" kern="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Plan the VPC, subnets, and security groups for your architecture</a:t>
            </a:r>
            <a:r>
              <a:rPr lang="en-IN" sz="1800" kern="100" dirty="0">
                <a:solidFill>
                  <a:srgbClr val="38562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.</a:t>
            </a:r>
            <a:endParaRPr lang="en-IN" sz="1800" kern="100" dirty="0">
              <a:effectLst/>
              <a:latin typeface="Cambria" panose="02040503050406030204" pitchFamily="18" charset="0"/>
              <a:ea typeface="Cambria" panose="02040503050406030204" pitchFamily="18" charset="0"/>
              <a:cs typeface="Gautami" panose="020B0502040204020203" pitchFamily="34" charset="0"/>
            </a:endParaRP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IN" sz="1800" kern="100" dirty="0">
                <a:solidFill>
                  <a:srgbClr val="538135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Resource Configuration</a:t>
            </a:r>
            <a:r>
              <a:rPr lang="en-IN" sz="1800" kern="100" dirty="0">
                <a:solidFill>
                  <a:srgbClr val="38562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:</a:t>
            </a:r>
            <a:endParaRPr lang="en-IN" sz="1800" kern="100" dirty="0">
              <a:effectLst/>
              <a:latin typeface="Cambria" panose="02040503050406030204" pitchFamily="18" charset="0"/>
              <a:ea typeface="Cambria" panose="02040503050406030204" pitchFamily="18" charset="0"/>
              <a:cs typeface="Gautam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IN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Gautami" panose="020B0502040204020203" pitchFamily="34" charset="0"/>
              </a:rPr>
              <a:t>Determine AMIs, database configurations, SSH key pairs, and prepare Terraform files for EC2 instances, RDS, and other resources</a:t>
            </a:r>
            <a:endParaRPr lang="en-IN" sz="1700" kern="100" dirty="0">
              <a:latin typeface="Cambria" panose="02040503050406030204" pitchFamily="18" charset="0"/>
              <a:ea typeface="Cambria" panose="02040503050406030204" pitchFamily="18" charset="0"/>
              <a:cs typeface="Gautami" panose="020B0502040204020203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5234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65B25-9F93-89F8-CE26-C4463CA2C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241"/>
            <a:ext cx="10521950" cy="637204"/>
          </a:xfrm>
        </p:spPr>
        <p:txBody>
          <a:bodyPr/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                                   </a:t>
            </a:r>
            <a:r>
              <a:rPr lang="en-US" b="1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PROCEDURE</a:t>
            </a:r>
            <a:endParaRPr lang="en-IN" b="1" dirty="0">
              <a:solidFill>
                <a:schemeClr val="accent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AD734-4777-BDDE-A2EC-581AB0514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923" y="1247192"/>
            <a:ext cx="10399227" cy="525974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First we have to create an instance for terminal where we create our configuration files, and deploy.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Create instance with amazon ami, and t2 micro of instance type, by giving a proper name.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After launching instance we have to login to terminal using ssh.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Again we have to go to aws console and create an access key for our user.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Save the access key and security key for further 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67B259-2DF1-4CFF-89DD-485FEFA2C00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9" t="25872" r="2873" b="12500"/>
          <a:stretch/>
        </p:blipFill>
        <p:spPr bwMode="auto">
          <a:xfrm>
            <a:off x="6591494" y="3824676"/>
            <a:ext cx="5200650" cy="20193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5C2C9C-26AC-BDA7-74CC-FD60B0090B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75" r="24534" b="48837"/>
          <a:stretch/>
        </p:blipFill>
        <p:spPr bwMode="auto">
          <a:xfrm>
            <a:off x="814291" y="3877064"/>
            <a:ext cx="5010150" cy="19145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89900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429</TotalTime>
  <Words>1870</Words>
  <Application>Microsoft Office PowerPoint</Application>
  <PresentationFormat>Widescreen</PresentationFormat>
  <Paragraphs>160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Cambria</vt:lpstr>
      <vt:lpstr>Söhne</vt:lpstr>
      <vt:lpstr>Symbol</vt:lpstr>
      <vt:lpstr>Tenorite</vt:lpstr>
      <vt:lpstr>Times New Roman</vt:lpstr>
      <vt:lpstr>Office Theme</vt:lpstr>
      <vt:lpstr>Aws devops Main project-1</vt:lpstr>
      <vt:lpstr>Deploy 3-tier architecture in aws using terraform</vt:lpstr>
      <vt:lpstr>Objective of the project:</vt:lpstr>
      <vt:lpstr>What is terraform?</vt:lpstr>
      <vt:lpstr>3-tier architecture</vt:lpstr>
      <vt:lpstr>3-tiers in 3-tier architecture </vt:lpstr>
      <vt:lpstr>Use of three tier architecture</vt:lpstr>
      <vt:lpstr>PowerPoint Presentation</vt:lpstr>
      <vt:lpstr>                                    PROCEDURE</vt:lpstr>
      <vt:lpstr>PowerPoint Presentation</vt:lpstr>
      <vt:lpstr>Terraform configuration files:</vt:lpstr>
      <vt:lpstr>PowerPoint Presentation</vt:lpstr>
      <vt:lpstr>   Subnet                                                                 variables</vt:lpstr>
      <vt:lpstr>Terraform configuration files:</vt:lpstr>
      <vt:lpstr>PowerPoint Presentation</vt:lpstr>
      <vt:lpstr>Terraform configuration files:</vt:lpstr>
      <vt:lpstr>PowerPoint Presentation</vt:lpstr>
      <vt:lpstr>PowerPoint Presentation</vt:lpstr>
      <vt:lpstr>PowerPoint Presentation</vt:lpstr>
      <vt:lpstr>PowerPoint Presentation</vt:lpstr>
      <vt:lpstr>Terraform configuration files:</vt:lpstr>
      <vt:lpstr>Deployment steps:</vt:lpstr>
      <vt:lpstr>PowerPoint Presentation</vt:lpstr>
      <vt:lpstr>Resources created in aws:</vt:lpstr>
      <vt:lpstr>Resources created in aws:</vt:lpstr>
      <vt:lpstr>Resources created in aws:</vt:lpstr>
      <vt:lpstr>Resources created in aws:</vt:lpstr>
      <vt:lpstr>Resources created in aws: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devops Main project-1</dc:title>
  <dc:creator>KARTHIK BHUPATHI</dc:creator>
  <cp:lastModifiedBy>KARTHIK BHUPATHI</cp:lastModifiedBy>
  <cp:revision>35</cp:revision>
  <dcterms:created xsi:type="dcterms:W3CDTF">2024-02-05T09:09:38Z</dcterms:created>
  <dcterms:modified xsi:type="dcterms:W3CDTF">2024-02-05T20:45:11Z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